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1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A3D14-60A6-46E9-9177-5E3BBB1AA5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765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32CD5-0454-4AD2-BCBA-133B017005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2669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922E7-E4AD-4663-B7C8-C8DFC7529E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9671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4BB23-450F-49CB-8411-469219ECFC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6525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3F4C7-D620-48A5-A94B-6936972EDE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5933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31048-A5F4-4D78-8FDD-6BC673B9E5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9301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3315E-361F-4BB5-AD1F-2006BE20E0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8455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23779-1A1E-4050-8C9F-3B4DB14AEE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26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5A8D9-04ED-4EAE-A3D6-1C134D5E7C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01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A0EDD-603E-4D01-B0EF-61D423A92F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8178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9A901-A0C8-4762-B063-0727CEBF4D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1013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3D6B8D-A770-4CBA-9E94-B90AD36FA69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914400" y="5181600"/>
            <a:ext cx="1066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914400" y="5181600"/>
            <a:ext cx="97313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/>
              <a:t>LNP Problem /</a:t>
            </a:r>
          </a:p>
          <a:p>
            <a:pPr algn="l"/>
            <a:r>
              <a:rPr lang="en-US" altLang="en-US"/>
              <a:t>Issue Identified</a:t>
            </a:r>
          </a:p>
          <a:p>
            <a:pPr algn="l"/>
            <a:r>
              <a:rPr lang="en-US" altLang="en-US"/>
              <a:t>                     1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914400" y="5943600"/>
            <a:ext cx="10668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cxnSp>
        <p:nvCxnSpPr>
          <p:cNvPr id="2061" name="AutoShape 13"/>
          <p:cNvCxnSpPr>
            <a:cxnSpLocks noChangeShapeType="1"/>
            <a:stCxn id="2054" idx="2"/>
            <a:endCxn id="2057" idx="0"/>
          </p:cNvCxnSpPr>
          <p:nvPr/>
        </p:nvCxnSpPr>
        <p:spPr bwMode="auto">
          <a:xfrm>
            <a:off x="1447800" y="57150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2286000" y="5562600"/>
            <a:ext cx="1066800" cy="11430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2362200" y="5715000"/>
            <a:ext cx="9906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Is</a:t>
            </a:r>
          </a:p>
          <a:p>
            <a:r>
              <a:rPr lang="en-US" altLang="en-US"/>
              <a:t>Problem/Issue</a:t>
            </a:r>
          </a:p>
          <a:p>
            <a:r>
              <a:rPr lang="en-US" altLang="en-US"/>
              <a:t>Addressed by an existing </a:t>
            </a:r>
          </a:p>
          <a:p>
            <a:r>
              <a:rPr lang="en-US" altLang="en-US"/>
              <a:t>Process</a:t>
            </a:r>
          </a:p>
          <a:p>
            <a:r>
              <a:rPr lang="en-US" altLang="en-US"/>
              <a:t>3</a:t>
            </a:r>
          </a:p>
          <a:p>
            <a:endParaRPr lang="en-US" altLang="en-US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3581400" y="5638800"/>
            <a:ext cx="12192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2133600" y="4419600"/>
            <a:ext cx="12192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71" name="AutoShape 23"/>
          <p:cNvSpPr>
            <a:spLocks noChangeArrowheads="1"/>
          </p:cNvSpPr>
          <p:nvPr/>
        </p:nvSpPr>
        <p:spPr bwMode="auto">
          <a:xfrm>
            <a:off x="5029200" y="5334000"/>
            <a:ext cx="1066800" cy="10668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72" name="AutoShape 24"/>
          <p:cNvSpPr>
            <a:spLocks noChangeArrowheads="1"/>
          </p:cNvSpPr>
          <p:nvPr/>
        </p:nvSpPr>
        <p:spPr bwMode="auto">
          <a:xfrm>
            <a:off x="7696200" y="5334000"/>
            <a:ext cx="1066800" cy="10668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6324600" y="5486400"/>
            <a:ext cx="11430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3581400" y="5638800"/>
            <a:ext cx="129381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Contact other</a:t>
            </a:r>
          </a:p>
          <a:p>
            <a:pPr algn="l"/>
            <a:r>
              <a:rPr lang="en-US" altLang="en-US"/>
              <a:t>Service Provider(s)</a:t>
            </a:r>
          </a:p>
          <a:p>
            <a:pPr algn="l"/>
            <a:r>
              <a:rPr lang="en-US" altLang="en-US"/>
              <a:t>and/or System Owner</a:t>
            </a:r>
          </a:p>
          <a:p>
            <a:pPr algn="l"/>
            <a:r>
              <a:rPr lang="en-US" altLang="en-US"/>
              <a:t>to Resolve Problem/</a:t>
            </a:r>
          </a:p>
          <a:p>
            <a:pPr algn="l"/>
            <a:r>
              <a:rPr lang="en-US" altLang="en-US"/>
              <a:t>Issue                  4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5181600" y="5486400"/>
            <a:ext cx="74612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Is</a:t>
            </a:r>
          </a:p>
          <a:p>
            <a:r>
              <a:rPr lang="en-US" altLang="en-US"/>
              <a:t>Problem /</a:t>
            </a:r>
          </a:p>
          <a:p>
            <a:r>
              <a:rPr lang="en-US" altLang="en-US"/>
              <a:t>Issue</a:t>
            </a:r>
          </a:p>
          <a:p>
            <a:r>
              <a:rPr lang="en-US" altLang="en-US"/>
              <a:t>Resolved ?</a:t>
            </a:r>
          </a:p>
          <a:p>
            <a:r>
              <a:rPr lang="en-US" altLang="en-US"/>
              <a:t>5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7848600" y="5486400"/>
            <a:ext cx="74612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Is</a:t>
            </a:r>
          </a:p>
          <a:p>
            <a:r>
              <a:rPr lang="en-US" altLang="en-US"/>
              <a:t>Problem /</a:t>
            </a:r>
          </a:p>
          <a:p>
            <a:r>
              <a:rPr lang="en-US" altLang="en-US"/>
              <a:t>Issue</a:t>
            </a:r>
          </a:p>
          <a:p>
            <a:r>
              <a:rPr lang="en-US" altLang="en-US"/>
              <a:t>Resolved ?</a:t>
            </a:r>
          </a:p>
          <a:p>
            <a:r>
              <a:rPr lang="en-US" altLang="en-US"/>
              <a:t>7</a:t>
            </a:r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7924800" y="4419600"/>
            <a:ext cx="1066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6342063" y="5562600"/>
            <a:ext cx="119062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Solicit Industry</a:t>
            </a:r>
          </a:p>
          <a:p>
            <a:r>
              <a:rPr lang="en-US" altLang="en-US"/>
              <a:t>committee/ forum</a:t>
            </a:r>
          </a:p>
          <a:p>
            <a:r>
              <a:rPr lang="en-US" altLang="en-US"/>
              <a:t>clarification on </a:t>
            </a:r>
          </a:p>
          <a:p>
            <a:r>
              <a:rPr lang="en-US" altLang="en-US"/>
              <a:t>process in question.</a:t>
            </a:r>
          </a:p>
          <a:p>
            <a:r>
              <a:rPr lang="en-US" altLang="en-US"/>
              <a:t>                  6</a:t>
            </a:r>
          </a:p>
        </p:txBody>
      </p:sp>
      <p:sp>
        <p:nvSpPr>
          <p:cNvPr id="2082" name="Oval 34"/>
          <p:cNvSpPr>
            <a:spLocks noChangeArrowheads="1"/>
          </p:cNvSpPr>
          <p:nvPr/>
        </p:nvSpPr>
        <p:spPr bwMode="auto">
          <a:xfrm>
            <a:off x="5334000" y="6553200"/>
            <a:ext cx="5334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End</a:t>
            </a:r>
          </a:p>
        </p:txBody>
      </p:sp>
      <p:sp>
        <p:nvSpPr>
          <p:cNvPr id="2083" name="Oval 35"/>
          <p:cNvSpPr>
            <a:spLocks noChangeArrowheads="1"/>
          </p:cNvSpPr>
          <p:nvPr/>
        </p:nvSpPr>
        <p:spPr bwMode="auto">
          <a:xfrm>
            <a:off x="8001000" y="6553200"/>
            <a:ext cx="5334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End</a:t>
            </a:r>
          </a:p>
        </p:txBody>
      </p:sp>
      <p:sp>
        <p:nvSpPr>
          <p:cNvPr id="2090" name="Line 42"/>
          <p:cNvSpPr>
            <a:spLocks noChangeShapeType="1"/>
          </p:cNvSpPr>
          <p:nvPr/>
        </p:nvSpPr>
        <p:spPr bwMode="auto">
          <a:xfrm>
            <a:off x="4800600" y="5867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2" name="Line 44"/>
          <p:cNvSpPr>
            <a:spLocks noChangeShapeType="1"/>
          </p:cNvSpPr>
          <p:nvPr/>
        </p:nvSpPr>
        <p:spPr bwMode="auto">
          <a:xfrm>
            <a:off x="3352800" y="6096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3" name="Line 45"/>
          <p:cNvSpPr>
            <a:spLocks noChangeShapeType="1"/>
          </p:cNvSpPr>
          <p:nvPr/>
        </p:nvSpPr>
        <p:spPr bwMode="auto">
          <a:xfrm>
            <a:off x="1981200" y="6096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4" name="Line 46"/>
          <p:cNvSpPr>
            <a:spLocks noChangeShapeType="1"/>
          </p:cNvSpPr>
          <p:nvPr/>
        </p:nvSpPr>
        <p:spPr bwMode="auto">
          <a:xfrm>
            <a:off x="6096000" y="5867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5" name="Line 47"/>
          <p:cNvSpPr>
            <a:spLocks noChangeShapeType="1"/>
          </p:cNvSpPr>
          <p:nvPr/>
        </p:nvSpPr>
        <p:spPr bwMode="auto">
          <a:xfrm>
            <a:off x="5562600" y="6400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6" name="Line 48"/>
          <p:cNvSpPr>
            <a:spLocks noChangeShapeType="1"/>
          </p:cNvSpPr>
          <p:nvPr/>
        </p:nvSpPr>
        <p:spPr bwMode="auto">
          <a:xfrm>
            <a:off x="7467600" y="5867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7" name="Line 49"/>
          <p:cNvSpPr>
            <a:spLocks noChangeShapeType="1"/>
          </p:cNvSpPr>
          <p:nvPr/>
        </p:nvSpPr>
        <p:spPr bwMode="auto">
          <a:xfrm>
            <a:off x="8229600" y="6400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0" name="Line 52"/>
          <p:cNvSpPr>
            <a:spLocks noChangeShapeType="1"/>
          </p:cNvSpPr>
          <p:nvPr/>
        </p:nvSpPr>
        <p:spPr bwMode="auto">
          <a:xfrm flipV="1">
            <a:off x="8763000" y="5181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1" name="AutoShape 53"/>
          <p:cNvSpPr>
            <a:spLocks noChangeArrowheads="1"/>
          </p:cNvSpPr>
          <p:nvPr/>
        </p:nvSpPr>
        <p:spPr bwMode="auto">
          <a:xfrm>
            <a:off x="6324600" y="4191000"/>
            <a:ext cx="1066800" cy="11430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6477000" y="4343400"/>
            <a:ext cx="74612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Is</a:t>
            </a:r>
          </a:p>
          <a:p>
            <a:r>
              <a:rPr lang="en-US" altLang="en-US"/>
              <a:t>Problem /</a:t>
            </a:r>
          </a:p>
          <a:p>
            <a:r>
              <a:rPr lang="en-US" altLang="en-US"/>
              <a:t>Issue</a:t>
            </a:r>
          </a:p>
          <a:p>
            <a:r>
              <a:rPr lang="en-US" altLang="en-US"/>
              <a:t>Resolved ?</a:t>
            </a:r>
          </a:p>
          <a:p>
            <a:r>
              <a:rPr lang="en-US" altLang="en-US"/>
              <a:t>9</a:t>
            </a:r>
          </a:p>
        </p:txBody>
      </p:sp>
      <p:sp>
        <p:nvSpPr>
          <p:cNvPr id="2106" name="Line 58"/>
          <p:cNvSpPr>
            <a:spLocks noChangeShapeType="1"/>
          </p:cNvSpPr>
          <p:nvPr/>
        </p:nvSpPr>
        <p:spPr bwMode="auto">
          <a:xfrm flipH="1">
            <a:off x="7391400" y="4724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7" name="Line 59"/>
          <p:cNvSpPr>
            <a:spLocks noChangeShapeType="1"/>
          </p:cNvSpPr>
          <p:nvPr/>
        </p:nvSpPr>
        <p:spPr bwMode="auto">
          <a:xfrm flipH="1">
            <a:off x="3352800" y="47244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2057400" y="4419600"/>
            <a:ext cx="1354138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Complete </a:t>
            </a:r>
            <a:r>
              <a:rPr lang="en-US" altLang="en-US" dirty="0" smtClean="0"/>
              <a:t>NPIF</a:t>
            </a:r>
            <a:endParaRPr lang="en-US" altLang="en-US" dirty="0"/>
          </a:p>
          <a:p>
            <a:r>
              <a:rPr lang="en-US" altLang="en-US" dirty="0" smtClean="0"/>
              <a:t>P / I</a:t>
            </a:r>
            <a:endParaRPr lang="en-US" altLang="en-US" dirty="0"/>
          </a:p>
          <a:p>
            <a:r>
              <a:rPr lang="en-US" altLang="en-US" dirty="0" smtClean="0"/>
              <a:t>ID </a:t>
            </a:r>
            <a:r>
              <a:rPr lang="en-US" altLang="en-US" dirty="0"/>
              <a:t>&amp; Description Form</a:t>
            </a:r>
          </a:p>
          <a:p>
            <a:r>
              <a:rPr lang="en-US" altLang="en-US" dirty="0"/>
              <a:t>                 10</a:t>
            </a:r>
          </a:p>
        </p:txBody>
      </p:sp>
      <p:sp>
        <p:nvSpPr>
          <p:cNvPr id="2109" name="Text Box 61"/>
          <p:cNvSpPr txBox="1">
            <a:spLocks noChangeArrowheads="1"/>
          </p:cNvSpPr>
          <p:nvPr/>
        </p:nvSpPr>
        <p:spPr bwMode="auto">
          <a:xfrm>
            <a:off x="3162300" y="5775325"/>
            <a:ext cx="3825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Yes</a:t>
            </a:r>
          </a:p>
        </p:txBody>
      </p:sp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2801938" y="5318125"/>
            <a:ext cx="339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No</a:t>
            </a:r>
          </a:p>
        </p:txBody>
      </p:sp>
      <p:sp>
        <p:nvSpPr>
          <p:cNvPr id="2111" name="Line 63"/>
          <p:cNvSpPr>
            <a:spLocks noChangeShapeType="1"/>
          </p:cNvSpPr>
          <p:nvPr/>
        </p:nvSpPr>
        <p:spPr bwMode="auto">
          <a:xfrm flipV="1">
            <a:off x="2819400" y="5257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5715000" y="6324600"/>
            <a:ext cx="3540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yes</a:t>
            </a:r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6002338" y="5546725"/>
            <a:ext cx="339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No</a:t>
            </a:r>
          </a:p>
        </p:txBody>
      </p:sp>
      <p:sp>
        <p:nvSpPr>
          <p:cNvPr id="2116" name="Text Box 68"/>
          <p:cNvSpPr txBox="1">
            <a:spLocks noChangeArrowheads="1"/>
          </p:cNvSpPr>
          <p:nvPr/>
        </p:nvSpPr>
        <p:spPr bwMode="auto">
          <a:xfrm>
            <a:off x="8343900" y="6308725"/>
            <a:ext cx="3825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Yes</a:t>
            </a:r>
          </a:p>
        </p:txBody>
      </p:sp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8745538" y="5470525"/>
            <a:ext cx="339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No</a:t>
            </a:r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5697538" y="4479925"/>
            <a:ext cx="339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No</a:t>
            </a:r>
          </a:p>
        </p:txBody>
      </p:sp>
      <p:sp>
        <p:nvSpPr>
          <p:cNvPr id="2119" name="Oval 71"/>
          <p:cNvSpPr>
            <a:spLocks noChangeArrowheads="1"/>
          </p:cNvSpPr>
          <p:nvPr/>
        </p:nvSpPr>
        <p:spPr bwMode="auto">
          <a:xfrm>
            <a:off x="7315200" y="4038600"/>
            <a:ext cx="5334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End</a:t>
            </a:r>
          </a:p>
        </p:txBody>
      </p:sp>
      <p:sp>
        <p:nvSpPr>
          <p:cNvPr id="2120" name="Line 72"/>
          <p:cNvSpPr>
            <a:spLocks noChangeShapeType="1"/>
          </p:cNvSpPr>
          <p:nvPr/>
        </p:nvSpPr>
        <p:spPr bwMode="auto">
          <a:xfrm flipV="1">
            <a:off x="6858000" y="4191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21" name="Text Box 73"/>
          <p:cNvSpPr txBox="1">
            <a:spLocks noChangeArrowheads="1"/>
          </p:cNvSpPr>
          <p:nvPr/>
        </p:nvSpPr>
        <p:spPr bwMode="auto">
          <a:xfrm>
            <a:off x="7086600" y="4267200"/>
            <a:ext cx="3825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Yes</a:t>
            </a:r>
          </a:p>
        </p:txBody>
      </p:sp>
      <p:sp>
        <p:nvSpPr>
          <p:cNvPr id="2126" name="Rectangle 78"/>
          <p:cNvSpPr>
            <a:spLocks noChangeArrowheads="1"/>
          </p:cNvSpPr>
          <p:nvPr/>
        </p:nvSpPr>
        <p:spPr bwMode="auto">
          <a:xfrm>
            <a:off x="2286000" y="3216275"/>
            <a:ext cx="1066800" cy="7759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127" name="Text Box 79"/>
          <p:cNvSpPr txBox="1">
            <a:spLocks noChangeArrowheads="1"/>
          </p:cNvSpPr>
          <p:nvPr/>
        </p:nvSpPr>
        <p:spPr bwMode="auto">
          <a:xfrm>
            <a:off x="2232025" y="3200400"/>
            <a:ext cx="110298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 smtClean="0"/>
              <a:t>NPIF</a:t>
            </a:r>
          </a:p>
          <a:p>
            <a:r>
              <a:rPr lang="en-US" altLang="en-US" dirty="0" smtClean="0"/>
              <a:t>review input on </a:t>
            </a:r>
          </a:p>
          <a:p>
            <a:r>
              <a:rPr lang="en-US" altLang="en-US" dirty="0" smtClean="0"/>
              <a:t>P / I  ID &amp; Description Form</a:t>
            </a:r>
          </a:p>
          <a:p>
            <a:r>
              <a:rPr lang="en-US" altLang="en-US" dirty="0" smtClean="0"/>
              <a:t>             </a:t>
            </a:r>
            <a:r>
              <a:rPr lang="en-US" altLang="en-US" dirty="0"/>
              <a:t>11</a:t>
            </a:r>
          </a:p>
        </p:txBody>
      </p:sp>
      <p:sp>
        <p:nvSpPr>
          <p:cNvPr id="2128" name="AutoShape 80"/>
          <p:cNvSpPr>
            <a:spLocks noChangeArrowheads="1"/>
          </p:cNvSpPr>
          <p:nvPr/>
        </p:nvSpPr>
        <p:spPr bwMode="auto">
          <a:xfrm>
            <a:off x="3657600" y="2971800"/>
            <a:ext cx="1066800" cy="11430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3810000" y="3124200"/>
            <a:ext cx="76517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Is </a:t>
            </a:r>
          </a:p>
          <a:p>
            <a:r>
              <a:rPr lang="en-US" altLang="en-US"/>
              <a:t>Form </a:t>
            </a:r>
          </a:p>
          <a:p>
            <a:r>
              <a:rPr lang="en-US" altLang="en-US"/>
              <a:t>Complete?</a:t>
            </a:r>
          </a:p>
          <a:p>
            <a:endParaRPr lang="en-US" altLang="en-US"/>
          </a:p>
          <a:p>
            <a:r>
              <a:rPr lang="en-US" altLang="en-US"/>
              <a:t>12</a:t>
            </a:r>
          </a:p>
        </p:txBody>
      </p:sp>
      <p:sp>
        <p:nvSpPr>
          <p:cNvPr id="2130" name="Rectangle 82"/>
          <p:cNvSpPr>
            <a:spLocks noChangeArrowheads="1"/>
          </p:cNvSpPr>
          <p:nvPr/>
        </p:nvSpPr>
        <p:spPr bwMode="auto">
          <a:xfrm>
            <a:off x="990600" y="3200400"/>
            <a:ext cx="10668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131" name="Text Box 83"/>
          <p:cNvSpPr txBox="1">
            <a:spLocks noChangeArrowheads="1"/>
          </p:cNvSpPr>
          <p:nvPr/>
        </p:nvSpPr>
        <p:spPr bwMode="auto">
          <a:xfrm>
            <a:off x="990600" y="3184525"/>
            <a:ext cx="112077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Return Form</a:t>
            </a:r>
          </a:p>
          <a:p>
            <a:r>
              <a:rPr lang="en-US" altLang="en-US"/>
              <a:t>to the Service</a:t>
            </a:r>
          </a:p>
          <a:p>
            <a:r>
              <a:rPr lang="en-US" altLang="en-US"/>
              <a:t>Provider(s) making request.</a:t>
            </a:r>
          </a:p>
          <a:p>
            <a:r>
              <a:rPr lang="en-US" altLang="en-US"/>
              <a:t>           13</a:t>
            </a:r>
          </a:p>
        </p:txBody>
      </p:sp>
      <p:sp>
        <p:nvSpPr>
          <p:cNvPr id="2132" name="Rectangle 84"/>
          <p:cNvSpPr>
            <a:spLocks noChangeArrowheads="1"/>
          </p:cNvSpPr>
          <p:nvPr/>
        </p:nvSpPr>
        <p:spPr bwMode="auto">
          <a:xfrm>
            <a:off x="5029200" y="2590800"/>
            <a:ext cx="1389858" cy="15081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4980754" y="2443996"/>
            <a:ext cx="1383533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 smtClean="0"/>
              <a:t>NPIF</a:t>
            </a:r>
            <a:endParaRPr lang="en-US" altLang="en-US" dirty="0"/>
          </a:p>
          <a:p>
            <a:pPr>
              <a:buFontTx/>
              <a:buChar char="•"/>
            </a:pPr>
            <a:r>
              <a:rPr lang="en-US" altLang="en-US" dirty="0"/>
              <a:t>   SP  (s)    making       request presents  issue at </a:t>
            </a:r>
            <a:r>
              <a:rPr lang="en-US" altLang="en-US" dirty="0" smtClean="0"/>
              <a:t>NPIF </a:t>
            </a:r>
            <a:r>
              <a:rPr lang="en-US" altLang="en-US" dirty="0"/>
              <a:t>review meeting.</a:t>
            </a:r>
          </a:p>
          <a:p>
            <a:pPr>
              <a:buFontTx/>
              <a:buChar char="•"/>
            </a:pPr>
            <a:r>
              <a:rPr lang="en-US" altLang="en-US" dirty="0"/>
              <a:t>  </a:t>
            </a:r>
            <a:r>
              <a:rPr lang="en-US" altLang="en-US" dirty="0" smtClean="0"/>
              <a:t>CMA enters  </a:t>
            </a:r>
            <a:r>
              <a:rPr lang="en-US" altLang="en-US" dirty="0"/>
              <a:t>request  i</a:t>
            </a:r>
            <a:r>
              <a:rPr lang="en-US" altLang="en-US" dirty="0" smtClean="0"/>
              <a:t>n </a:t>
            </a:r>
            <a:endParaRPr lang="en-US" altLang="en-US" dirty="0"/>
          </a:p>
          <a:p>
            <a:r>
              <a:rPr lang="en-US" altLang="en-US" dirty="0" smtClean="0"/>
              <a:t>PIM Tracking Matrix</a:t>
            </a:r>
            <a:r>
              <a:rPr lang="en-US" altLang="en-US" dirty="0"/>
              <a:t>. </a:t>
            </a:r>
          </a:p>
          <a:p>
            <a:pPr>
              <a:buFontTx/>
              <a:buChar char="•"/>
            </a:pPr>
            <a:r>
              <a:rPr lang="en-US" altLang="en-US" dirty="0"/>
              <a:t> Determines who is   best to resolve.  14 </a:t>
            </a:r>
          </a:p>
          <a:p>
            <a:endParaRPr lang="en-US" altLang="en-US" dirty="0"/>
          </a:p>
        </p:txBody>
      </p:sp>
      <p:sp>
        <p:nvSpPr>
          <p:cNvPr id="2135" name="AutoShape 87"/>
          <p:cNvSpPr>
            <a:spLocks noChangeArrowheads="1"/>
          </p:cNvSpPr>
          <p:nvPr/>
        </p:nvSpPr>
        <p:spPr bwMode="auto">
          <a:xfrm>
            <a:off x="5029200" y="1143000"/>
            <a:ext cx="1066800" cy="11430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136" name="AutoShape 88"/>
          <p:cNvSpPr>
            <a:spLocks noChangeArrowheads="1"/>
          </p:cNvSpPr>
          <p:nvPr/>
        </p:nvSpPr>
        <p:spPr bwMode="auto">
          <a:xfrm>
            <a:off x="7848600" y="1295400"/>
            <a:ext cx="1066800" cy="11430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137" name="Rectangle 89"/>
          <p:cNvSpPr>
            <a:spLocks noChangeArrowheads="1"/>
          </p:cNvSpPr>
          <p:nvPr/>
        </p:nvSpPr>
        <p:spPr bwMode="auto">
          <a:xfrm>
            <a:off x="3124200" y="1219200"/>
            <a:ext cx="12954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138" name="Rectangle 90"/>
          <p:cNvSpPr>
            <a:spLocks noChangeArrowheads="1"/>
          </p:cNvSpPr>
          <p:nvPr/>
        </p:nvSpPr>
        <p:spPr bwMode="auto">
          <a:xfrm>
            <a:off x="1828800" y="76200"/>
            <a:ext cx="13716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139" name="Rectangle 91"/>
          <p:cNvSpPr>
            <a:spLocks noChangeArrowheads="1"/>
          </p:cNvSpPr>
          <p:nvPr/>
        </p:nvSpPr>
        <p:spPr bwMode="auto">
          <a:xfrm>
            <a:off x="3886200" y="228600"/>
            <a:ext cx="10668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140" name="Rectangle 92"/>
          <p:cNvSpPr>
            <a:spLocks noChangeArrowheads="1"/>
          </p:cNvSpPr>
          <p:nvPr/>
        </p:nvSpPr>
        <p:spPr bwMode="auto">
          <a:xfrm>
            <a:off x="5562600" y="228600"/>
            <a:ext cx="10668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141" name="Rectangle 93"/>
          <p:cNvSpPr>
            <a:spLocks noChangeArrowheads="1"/>
          </p:cNvSpPr>
          <p:nvPr/>
        </p:nvSpPr>
        <p:spPr bwMode="auto">
          <a:xfrm>
            <a:off x="6553200" y="1371600"/>
            <a:ext cx="10668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142" name="Rectangle 94"/>
          <p:cNvSpPr>
            <a:spLocks noChangeArrowheads="1"/>
          </p:cNvSpPr>
          <p:nvPr/>
        </p:nvSpPr>
        <p:spPr bwMode="auto">
          <a:xfrm>
            <a:off x="7848600" y="152400"/>
            <a:ext cx="1066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143" name="Rectangle 95"/>
          <p:cNvSpPr>
            <a:spLocks noChangeArrowheads="1"/>
          </p:cNvSpPr>
          <p:nvPr/>
        </p:nvSpPr>
        <p:spPr bwMode="auto">
          <a:xfrm>
            <a:off x="7848600" y="2743199"/>
            <a:ext cx="1066800" cy="777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144" name="Text Box 96"/>
          <p:cNvSpPr txBox="1">
            <a:spLocks noChangeArrowheads="1"/>
          </p:cNvSpPr>
          <p:nvPr/>
        </p:nvSpPr>
        <p:spPr bwMode="auto">
          <a:xfrm>
            <a:off x="5046663" y="1279525"/>
            <a:ext cx="1039812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Is </a:t>
            </a:r>
          </a:p>
          <a:p>
            <a:r>
              <a:rPr lang="en-US" altLang="en-US" dirty="0"/>
              <a:t>Problem/Issue</a:t>
            </a:r>
          </a:p>
          <a:p>
            <a:r>
              <a:rPr lang="en-US" altLang="en-US" dirty="0"/>
              <a:t> to be worked by</a:t>
            </a:r>
          </a:p>
          <a:p>
            <a:r>
              <a:rPr lang="en-US" altLang="en-US" dirty="0" smtClean="0"/>
              <a:t>NPIF </a:t>
            </a:r>
            <a:r>
              <a:rPr lang="en-US" altLang="en-US" dirty="0"/>
              <a:t>?</a:t>
            </a:r>
          </a:p>
          <a:p>
            <a:r>
              <a:rPr lang="en-US" altLang="en-US" dirty="0"/>
              <a:t>15</a:t>
            </a:r>
          </a:p>
        </p:txBody>
      </p:sp>
      <p:sp>
        <p:nvSpPr>
          <p:cNvPr id="2145" name="Text Box 97"/>
          <p:cNvSpPr txBox="1">
            <a:spLocks noChangeArrowheads="1"/>
          </p:cNvSpPr>
          <p:nvPr/>
        </p:nvSpPr>
        <p:spPr bwMode="auto">
          <a:xfrm>
            <a:off x="3124200" y="1219200"/>
            <a:ext cx="13716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/>
              <a:t> Complete Referral </a:t>
            </a:r>
          </a:p>
          <a:p>
            <a:r>
              <a:rPr lang="en-US" altLang="en-US"/>
              <a:t>cover letter and send to Expert Industry </a:t>
            </a:r>
          </a:p>
          <a:p>
            <a:r>
              <a:rPr lang="en-US" altLang="en-US"/>
              <a:t>committee/forum or</a:t>
            </a:r>
          </a:p>
          <a:p>
            <a:pPr>
              <a:buFontTx/>
              <a:buChar char="•"/>
            </a:pPr>
            <a:r>
              <a:rPr lang="en-US" altLang="en-US"/>
              <a:t> Refer Service Provider to appropriate Regulatory Body.</a:t>
            </a:r>
          </a:p>
          <a:p>
            <a:r>
              <a:rPr lang="en-US" altLang="en-US"/>
              <a:t>                       16</a:t>
            </a:r>
          </a:p>
          <a:p>
            <a:endParaRPr lang="en-US" altLang="en-US"/>
          </a:p>
        </p:txBody>
      </p:sp>
      <p:sp>
        <p:nvSpPr>
          <p:cNvPr id="2148" name="Text Box 100"/>
          <p:cNvSpPr txBox="1">
            <a:spLocks noChangeArrowheads="1"/>
          </p:cNvSpPr>
          <p:nvPr/>
        </p:nvSpPr>
        <p:spPr bwMode="auto">
          <a:xfrm>
            <a:off x="1752600" y="76200"/>
            <a:ext cx="1524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/>
              <a:t>  Committee/ forum review input.</a:t>
            </a:r>
          </a:p>
          <a:p>
            <a:pPr>
              <a:buFontTx/>
              <a:buChar char="•"/>
            </a:pPr>
            <a:r>
              <a:rPr lang="en-US" altLang="en-US"/>
              <a:t> SP(s) making request provide detail at review</a:t>
            </a:r>
          </a:p>
          <a:p>
            <a:r>
              <a:rPr lang="en-US" altLang="en-US"/>
              <a:t> meeting,               17</a:t>
            </a:r>
          </a:p>
        </p:txBody>
      </p:sp>
      <p:sp>
        <p:nvSpPr>
          <p:cNvPr id="2149" name="Text Box 101"/>
          <p:cNvSpPr txBox="1">
            <a:spLocks noChangeArrowheads="1"/>
          </p:cNvSpPr>
          <p:nvPr/>
        </p:nvSpPr>
        <p:spPr bwMode="auto">
          <a:xfrm>
            <a:off x="3870325" y="212725"/>
            <a:ext cx="9509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Develop new </a:t>
            </a:r>
          </a:p>
          <a:p>
            <a:r>
              <a:rPr lang="en-US" altLang="en-US"/>
              <a:t>process or </a:t>
            </a:r>
          </a:p>
          <a:p>
            <a:r>
              <a:rPr lang="en-US" altLang="en-US"/>
              <a:t>clarify existing</a:t>
            </a:r>
          </a:p>
          <a:p>
            <a:r>
              <a:rPr lang="en-US" altLang="en-US"/>
              <a:t>process.       18</a:t>
            </a:r>
          </a:p>
        </p:txBody>
      </p:sp>
      <p:sp>
        <p:nvSpPr>
          <p:cNvPr id="2150" name="Text Box 102"/>
          <p:cNvSpPr txBox="1">
            <a:spLocks noChangeArrowheads="1"/>
          </p:cNvSpPr>
          <p:nvPr/>
        </p:nvSpPr>
        <p:spPr bwMode="auto">
          <a:xfrm>
            <a:off x="5486400" y="228600"/>
            <a:ext cx="1228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Advise </a:t>
            </a:r>
            <a:r>
              <a:rPr lang="en-US" altLang="en-US" dirty="0" smtClean="0"/>
              <a:t>NPIF</a:t>
            </a:r>
            <a:endParaRPr lang="en-US" altLang="en-US" dirty="0"/>
          </a:p>
          <a:p>
            <a:r>
              <a:rPr lang="en-US" altLang="en-US" dirty="0"/>
              <a:t>of status and</a:t>
            </a:r>
          </a:p>
          <a:p>
            <a:r>
              <a:rPr lang="en-US" altLang="en-US" dirty="0"/>
              <a:t>resolution.</a:t>
            </a:r>
          </a:p>
          <a:p>
            <a:r>
              <a:rPr lang="en-US" altLang="en-US" dirty="0"/>
              <a:t>              19</a:t>
            </a:r>
          </a:p>
        </p:txBody>
      </p:sp>
      <p:sp>
        <p:nvSpPr>
          <p:cNvPr id="2151" name="Text Box 103"/>
          <p:cNvSpPr txBox="1">
            <a:spLocks noChangeArrowheads="1"/>
          </p:cNvSpPr>
          <p:nvPr/>
        </p:nvSpPr>
        <p:spPr bwMode="auto">
          <a:xfrm>
            <a:off x="6546850" y="1355725"/>
            <a:ext cx="114935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/>
              <a:t> Develop  new / clarify existing process or </a:t>
            </a:r>
          </a:p>
          <a:p>
            <a:pPr>
              <a:buFontTx/>
              <a:buChar char="•"/>
            </a:pPr>
            <a:r>
              <a:rPr lang="en-US" altLang="en-US"/>
              <a:t> Obtain   new /   revised process.</a:t>
            </a:r>
          </a:p>
          <a:p>
            <a:pPr>
              <a:buFontTx/>
              <a:buChar char="•"/>
            </a:pPr>
            <a:r>
              <a:rPr lang="en-US" altLang="en-US"/>
              <a:t> Provide response to requesting SP(s).         20 </a:t>
            </a:r>
          </a:p>
          <a:p>
            <a:endParaRPr lang="en-US" altLang="en-US"/>
          </a:p>
        </p:txBody>
      </p:sp>
      <p:sp>
        <p:nvSpPr>
          <p:cNvPr id="2152" name="Text Box 104"/>
          <p:cNvSpPr txBox="1">
            <a:spLocks noChangeArrowheads="1"/>
          </p:cNvSpPr>
          <p:nvPr/>
        </p:nvSpPr>
        <p:spPr bwMode="auto">
          <a:xfrm>
            <a:off x="8001000" y="1295400"/>
            <a:ext cx="7572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Is</a:t>
            </a:r>
          </a:p>
          <a:p>
            <a:r>
              <a:rPr lang="en-US" altLang="en-US"/>
              <a:t>SP (s)</a:t>
            </a:r>
          </a:p>
          <a:p>
            <a:r>
              <a:rPr lang="en-US" altLang="en-US"/>
              <a:t>submitting </a:t>
            </a:r>
          </a:p>
          <a:p>
            <a:r>
              <a:rPr lang="en-US" altLang="en-US"/>
              <a:t>request </a:t>
            </a:r>
          </a:p>
          <a:p>
            <a:r>
              <a:rPr lang="en-US" altLang="en-US"/>
              <a:t>satisfied ?</a:t>
            </a:r>
          </a:p>
          <a:p>
            <a:r>
              <a:rPr lang="en-US" altLang="en-US"/>
              <a:t>21</a:t>
            </a:r>
          </a:p>
        </p:txBody>
      </p:sp>
      <p:sp>
        <p:nvSpPr>
          <p:cNvPr id="2153" name="Text Box 105"/>
          <p:cNvSpPr txBox="1">
            <a:spLocks noChangeArrowheads="1"/>
          </p:cNvSpPr>
          <p:nvPr/>
        </p:nvSpPr>
        <p:spPr bwMode="auto">
          <a:xfrm>
            <a:off x="7791450" y="152400"/>
            <a:ext cx="11922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Escalate to NANC</a:t>
            </a:r>
          </a:p>
          <a:p>
            <a:r>
              <a:rPr lang="en-US" altLang="en-US"/>
              <a:t>using NANC </a:t>
            </a:r>
          </a:p>
          <a:p>
            <a:r>
              <a:rPr lang="en-US" altLang="en-US"/>
              <a:t>Dispute Resolution </a:t>
            </a:r>
          </a:p>
          <a:p>
            <a:r>
              <a:rPr lang="en-US" altLang="en-US"/>
              <a:t>Process.         23</a:t>
            </a:r>
          </a:p>
        </p:txBody>
      </p:sp>
      <p:sp>
        <p:nvSpPr>
          <p:cNvPr id="2154" name="Text Box 106"/>
          <p:cNvSpPr txBox="1">
            <a:spLocks noChangeArrowheads="1"/>
          </p:cNvSpPr>
          <p:nvPr/>
        </p:nvSpPr>
        <p:spPr bwMode="auto">
          <a:xfrm>
            <a:off x="7904956" y="2727563"/>
            <a:ext cx="1030288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 smtClean="0"/>
              <a:t>Update</a:t>
            </a:r>
            <a:endParaRPr lang="en-US" altLang="en-US" dirty="0"/>
          </a:p>
          <a:p>
            <a:r>
              <a:rPr lang="en-US" altLang="en-US" dirty="0"/>
              <a:t> </a:t>
            </a:r>
            <a:r>
              <a:rPr lang="en-US" altLang="en-US" dirty="0" smtClean="0"/>
              <a:t>PIM Tracking </a:t>
            </a:r>
            <a:r>
              <a:rPr lang="en-US" altLang="en-US" dirty="0"/>
              <a:t>Matrix  for</a:t>
            </a:r>
          </a:p>
          <a:p>
            <a:r>
              <a:rPr lang="en-US" altLang="en-US" dirty="0"/>
              <a:t>future reference.</a:t>
            </a:r>
          </a:p>
          <a:p>
            <a:r>
              <a:rPr lang="en-US" altLang="en-US" dirty="0"/>
              <a:t>                   22</a:t>
            </a:r>
          </a:p>
        </p:txBody>
      </p:sp>
      <p:sp>
        <p:nvSpPr>
          <p:cNvPr id="2155" name="Oval 107"/>
          <p:cNvSpPr>
            <a:spLocks noChangeArrowheads="1"/>
          </p:cNvSpPr>
          <p:nvPr/>
        </p:nvSpPr>
        <p:spPr bwMode="auto">
          <a:xfrm>
            <a:off x="8153400" y="3657600"/>
            <a:ext cx="5334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End</a:t>
            </a:r>
          </a:p>
        </p:txBody>
      </p:sp>
      <p:sp>
        <p:nvSpPr>
          <p:cNvPr id="2156" name="Line 108"/>
          <p:cNvSpPr>
            <a:spLocks noChangeShapeType="1"/>
          </p:cNvSpPr>
          <p:nvPr/>
        </p:nvSpPr>
        <p:spPr bwMode="auto">
          <a:xfrm flipV="1">
            <a:off x="2819400" y="3962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8" name="Line 110"/>
          <p:cNvSpPr>
            <a:spLocks noChangeShapeType="1"/>
          </p:cNvSpPr>
          <p:nvPr/>
        </p:nvSpPr>
        <p:spPr bwMode="auto">
          <a:xfrm>
            <a:off x="3352800" y="3505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9" name="Line 111"/>
          <p:cNvSpPr>
            <a:spLocks noChangeShapeType="1"/>
          </p:cNvSpPr>
          <p:nvPr/>
        </p:nvSpPr>
        <p:spPr bwMode="auto">
          <a:xfrm>
            <a:off x="4724400" y="3505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" name="Line 112"/>
          <p:cNvSpPr>
            <a:spLocks noChangeShapeType="1"/>
          </p:cNvSpPr>
          <p:nvPr/>
        </p:nvSpPr>
        <p:spPr bwMode="auto">
          <a:xfrm flipH="1">
            <a:off x="1600200" y="27432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1" name="Line 113"/>
          <p:cNvSpPr>
            <a:spLocks noChangeShapeType="1"/>
          </p:cNvSpPr>
          <p:nvPr/>
        </p:nvSpPr>
        <p:spPr bwMode="auto">
          <a:xfrm>
            <a:off x="16002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4" name="Text Box 116"/>
          <p:cNvSpPr txBox="1">
            <a:spLocks noChangeArrowheads="1"/>
          </p:cNvSpPr>
          <p:nvPr/>
        </p:nvSpPr>
        <p:spPr bwMode="auto">
          <a:xfrm>
            <a:off x="3505200" y="2743200"/>
            <a:ext cx="339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No</a:t>
            </a:r>
          </a:p>
        </p:txBody>
      </p:sp>
      <p:sp>
        <p:nvSpPr>
          <p:cNvPr id="2165" name="Text Box 117"/>
          <p:cNvSpPr txBox="1">
            <a:spLocks noChangeArrowheads="1"/>
          </p:cNvSpPr>
          <p:nvPr/>
        </p:nvSpPr>
        <p:spPr bwMode="auto">
          <a:xfrm>
            <a:off x="4610100" y="3565525"/>
            <a:ext cx="3825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Yes</a:t>
            </a:r>
          </a:p>
        </p:txBody>
      </p:sp>
      <p:sp>
        <p:nvSpPr>
          <p:cNvPr id="2166" name="Line 118"/>
          <p:cNvSpPr>
            <a:spLocks noChangeShapeType="1"/>
          </p:cNvSpPr>
          <p:nvPr/>
        </p:nvSpPr>
        <p:spPr bwMode="auto">
          <a:xfrm flipV="1">
            <a:off x="5562600" y="2286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8" name="Line 120"/>
          <p:cNvSpPr>
            <a:spLocks noChangeShapeType="1"/>
          </p:cNvSpPr>
          <p:nvPr/>
        </p:nvSpPr>
        <p:spPr bwMode="auto">
          <a:xfrm flipH="1">
            <a:off x="4419600" y="1752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0" name="Line 122"/>
          <p:cNvSpPr>
            <a:spLocks noChangeShapeType="1"/>
          </p:cNvSpPr>
          <p:nvPr/>
        </p:nvSpPr>
        <p:spPr bwMode="auto">
          <a:xfrm>
            <a:off x="6096000" y="1752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1" name="Line 123"/>
          <p:cNvSpPr>
            <a:spLocks noChangeShapeType="1"/>
          </p:cNvSpPr>
          <p:nvPr/>
        </p:nvSpPr>
        <p:spPr bwMode="auto">
          <a:xfrm>
            <a:off x="7620000" y="1828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2" name="Line 124"/>
          <p:cNvSpPr>
            <a:spLocks noChangeShapeType="1"/>
          </p:cNvSpPr>
          <p:nvPr/>
        </p:nvSpPr>
        <p:spPr bwMode="auto">
          <a:xfrm>
            <a:off x="83820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3" name="Line 125"/>
          <p:cNvSpPr>
            <a:spLocks noChangeShapeType="1"/>
          </p:cNvSpPr>
          <p:nvPr/>
        </p:nvSpPr>
        <p:spPr bwMode="auto">
          <a:xfrm>
            <a:off x="8382000" y="3505199"/>
            <a:ext cx="0" cy="164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4" name="Line 126"/>
          <p:cNvSpPr>
            <a:spLocks noChangeShapeType="1"/>
          </p:cNvSpPr>
          <p:nvPr/>
        </p:nvSpPr>
        <p:spPr bwMode="auto">
          <a:xfrm flipV="1">
            <a:off x="8382000" y="914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5" name="Text Box 127"/>
          <p:cNvSpPr txBox="1">
            <a:spLocks noChangeArrowheads="1"/>
          </p:cNvSpPr>
          <p:nvPr/>
        </p:nvSpPr>
        <p:spPr bwMode="auto">
          <a:xfrm>
            <a:off x="8343900" y="2422525"/>
            <a:ext cx="3825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Yes</a:t>
            </a:r>
          </a:p>
        </p:txBody>
      </p:sp>
      <p:sp>
        <p:nvSpPr>
          <p:cNvPr id="2176" name="Text Box 128"/>
          <p:cNvSpPr txBox="1">
            <a:spLocks noChangeArrowheads="1"/>
          </p:cNvSpPr>
          <p:nvPr/>
        </p:nvSpPr>
        <p:spPr bwMode="auto">
          <a:xfrm>
            <a:off x="8364538" y="1050925"/>
            <a:ext cx="339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No</a:t>
            </a:r>
          </a:p>
        </p:txBody>
      </p:sp>
      <p:sp>
        <p:nvSpPr>
          <p:cNvPr id="2177" name="Text Box 129"/>
          <p:cNvSpPr txBox="1">
            <a:spLocks noChangeArrowheads="1"/>
          </p:cNvSpPr>
          <p:nvPr/>
        </p:nvSpPr>
        <p:spPr bwMode="auto">
          <a:xfrm>
            <a:off x="6057900" y="1736725"/>
            <a:ext cx="3825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Yes</a:t>
            </a:r>
          </a:p>
        </p:txBody>
      </p:sp>
      <p:sp>
        <p:nvSpPr>
          <p:cNvPr id="2178" name="Text Box 130"/>
          <p:cNvSpPr txBox="1">
            <a:spLocks noChangeArrowheads="1"/>
          </p:cNvSpPr>
          <p:nvPr/>
        </p:nvSpPr>
        <p:spPr bwMode="auto">
          <a:xfrm>
            <a:off x="4554538" y="1736725"/>
            <a:ext cx="339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No</a:t>
            </a:r>
          </a:p>
        </p:txBody>
      </p:sp>
      <p:sp>
        <p:nvSpPr>
          <p:cNvPr id="2179" name="Line 131"/>
          <p:cNvSpPr>
            <a:spLocks noChangeShapeType="1"/>
          </p:cNvSpPr>
          <p:nvPr/>
        </p:nvSpPr>
        <p:spPr bwMode="auto">
          <a:xfrm flipH="1">
            <a:off x="2514600" y="1752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80" name="Line 132"/>
          <p:cNvSpPr>
            <a:spLocks noChangeShapeType="1"/>
          </p:cNvSpPr>
          <p:nvPr/>
        </p:nvSpPr>
        <p:spPr bwMode="auto">
          <a:xfrm flipV="1">
            <a:off x="2514600" y="914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81" name="Line 133"/>
          <p:cNvSpPr>
            <a:spLocks noChangeShapeType="1"/>
          </p:cNvSpPr>
          <p:nvPr/>
        </p:nvSpPr>
        <p:spPr bwMode="auto">
          <a:xfrm>
            <a:off x="3200400" y="533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82" name="Line 134"/>
          <p:cNvSpPr>
            <a:spLocks noChangeShapeType="1"/>
          </p:cNvSpPr>
          <p:nvPr/>
        </p:nvSpPr>
        <p:spPr bwMode="auto">
          <a:xfrm>
            <a:off x="4953000" y="533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83" name="Line 135"/>
          <p:cNvSpPr>
            <a:spLocks noChangeShapeType="1"/>
          </p:cNvSpPr>
          <p:nvPr/>
        </p:nvSpPr>
        <p:spPr bwMode="auto">
          <a:xfrm>
            <a:off x="6629400" y="533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84" name="Line 136"/>
          <p:cNvSpPr>
            <a:spLocks noChangeShapeType="1"/>
          </p:cNvSpPr>
          <p:nvPr/>
        </p:nvSpPr>
        <p:spPr bwMode="auto">
          <a:xfrm>
            <a:off x="7010400" y="533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85" name="Text Box 137"/>
          <p:cNvSpPr txBox="1">
            <a:spLocks noChangeArrowheads="1"/>
          </p:cNvSpPr>
          <p:nvPr/>
        </p:nvSpPr>
        <p:spPr bwMode="auto">
          <a:xfrm>
            <a:off x="-76200" y="4684713"/>
            <a:ext cx="1035050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 b="1"/>
              <a:t>Service</a:t>
            </a:r>
          </a:p>
          <a:p>
            <a:r>
              <a:rPr lang="en-US" altLang="en-US" sz="1200" b="1"/>
              <a:t>Provider(s)/</a:t>
            </a:r>
          </a:p>
          <a:p>
            <a:r>
              <a:rPr lang="en-US" altLang="en-US" sz="1200" b="1"/>
              <a:t>System Owner(s)</a:t>
            </a:r>
          </a:p>
          <a:p>
            <a:r>
              <a:rPr lang="en-US" altLang="en-US" sz="1200" b="1"/>
              <a:t>involved</a:t>
            </a:r>
          </a:p>
          <a:p>
            <a:r>
              <a:rPr lang="en-US" altLang="en-US" sz="1200" b="1"/>
              <a:t>in Problem/</a:t>
            </a:r>
          </a:p>
          <a:p>
            <a:r>
              <a:rPr lang="en-US" altLang="en-US" sz="1200" b="1"/>
              <a:t>Issue</a:t>
            </a:r>
          </a:p>
        </p:txBody>
      </p:sp>
      <p:sp>
        <p:nvSpPr>
          <p:cNvPr id="2186" name="Text Box 138"/>
          <p:cNvSpPr txBox="1">
            <a:spLocks noChangeArrowheads="1"/>
          </p:cNvSpPr>
          <p:nvPr/>
        </p:nvSpPr>
        <p:spPr bwMode="auto">
          <a:xfrm>
            <a:off x="17084" y="2060448"/>
            <a:ext cx="14787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1" dirty="0" smtClean="0"/>
              <a:t>Number Portability</a:t>
            </a:r>
          </a:p>
          <a:p>
            <a:r>
              <a:rPr lang="en-US" altLang="en-US" sz="1200" b="1" dirty="0" smtClean="0"/>
              <a:t> Industry Forum </a:t>
            </a:r>
          </a:p>
          <a:p>
            <a:r>
              <a:rPr lang="en-US" altLang="en-US" sz="1200" b="1" dirty="0" smtClean="0"/>
              <a:t>(NPIF)</a:t>
            </a:r>
            <a:endParaRPr lang="en-US" altLang="en-US" sz="1200" b="1" dirty="0"/>
          </a:p>
          <a:p>
            <a:endParaRPr lang="en-US" altLang="en-US" sz="1200" b="1" dirty="0"/>
          </a:p>
        </p:txBody>
      </p:sp>
      <p:sp>
        <p:nvSpPr>
          <p:cNvPr id="2188" name="Text Box 140"/>
          <p:cNvSpPr txBox="1">
            <a:spLocks noChangeArrowheads="1"/>
          </p:cNvSpPr>
          <p:nvPr/>
        </p:nvSpPr>
        <p:spPr bwMode="auto">
          <a:xfrm>
            <a:off x="0" y="304800"/>
            <a:ext cx="139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1"/>
              <a:t>Expert Industry</a:t>
            </a:r>
          </a:p>
          <a:p>
            <a:r>
              <a:rPr lang="en-US" altLang="en-US" sz="1200" b="1"/>
              <a:t>Committee/Forum</a:t>
            </a:r>
          </a:p>
        </p:txBody>
      </p:sp>
      <p:sp>
        <p:nvSpPr>
          <p:cNvPr id="2191" name="Text Box 143"/>
          <p:cNvSpPr txBox="1">
            <a:spLocks noChangeArrowheads="1"/>
          </p:cNvSpPr>
          <p:nvPr/>
        </p:nvSpPr>
        <p:spPr bwMode="auto">
          <a:xfrm>
            <a:off x="0" y="950913"/>
            <a:ext cx="91852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-----------------------------------------------------------------------------------------------------------------------------------------------------------------------------------------------------------------</a:t>
            </a:r>
            <a:endParaRPr lang="en-US" altLang="en-US" sz="1200" b="1"/>
          </a:p>
        </p:txBody>
      </p:sp>
      <p:sp>
        <p:nvSpPr>
          <p:cNvPr id="2193" name="Text Box 145"/>
          <p:cNvSpPr txBox="1">
            <a:spLocks noChangeArrowheads="1"/>
          </p:cNvSpPr>
          <p:nvPr/>
        </p:nvSpPr>
        <p:spPr bwMode="auto">
          <a:xfrm>
            <a:off x="-31750" y="3962400"/>
            <a:ext cx="91757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----------------------------------------------------------------------------------------------------------------------------------------------------------------------------------------------------------------</a:t>
            </a:r>
            <a:endParaRPr lang="en-US" altLang="en-US" sz="1200" b="1"/>
          </a:p>
        </p:txBody>
      </p:sp>
      <p:sp>
        <p:nvSpPr>
          <p:cNvPr id="2194" name="Text Box 146"/>
          <p:cNvSpPr txBox="1">
            <a:spLocks noChangeArrowheads="1"/>
          </p:cNvSpPr>
          <p:nvPr/>
        </p:nvSpPr>
        <p:spPr bwMode="auto">
          <a:xfrm>
            <a:off x="2133600" y="-228600"/>
            <a:ext cx="495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400" b="1" u="sng"/>
              <a:t>LNP Problem / Issues Identification and Management Process</a:t>
            </a:r>
            <a:endParaRPr lang="en-US" altLang="en-US" sz="1200" b="1"/>
          </a:p>
        </p:txBody>
      </p:sp>
      <p:sp>
        <p:nvSpPr>
          <p:cNvPr id="2195" name="Text Box 147"/>
          <p:cNvSpPr txBox="1">
            <a:spLocks noChangeArrowheads="1"/>
          </p:cNvSpPr>
          <p:nvPr/>
        </p:nvSpPr>
        <p:spPr bwMode="auto">
          <a:xfrm>
            <a:off x="852488" y="5927725"/>
            <a:ext cx="11287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Collect Data and</a:t>
            </a:r>
          </a:p>
          <a:p>
            <a:r>
              <a:rPr lang="en-US" altLang="en-US"/>
              <a:t>Examples of </a:t>
            </a:r>
          </a:p>
          <a:p>
            <a:r>
              <a:rPr lang="en-US" altLang="en-US"/>
              <a:t>Problem/Issue</a:t>
            </a:r>
          </a:p>
          <a:p>
            <a:r>
              <a:rPr lang="en-US" altLang="en-US"/>
              <a:t>                   2</a:t>
            </a:r>
          </a:p>
        </p:txBody>
      </p:sp>
      <p:sp>
        <p:nvSpPr>
          <p:cNvPr id="2196" name="Text Box 148"/>
          <p:cNvSpPr txBox="1">
            <a:spLocks noChangeArrowheads="1"/>
          </p:cNvSpPr>
          <p:nvPr/>
        </p:nvSpPr>
        <p:spPr bwMode="auto">
          <a:xfrm>
            <a:off x="7985125" y="4403725"/>
            <a:ext cx="93027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Escalate based</a:t>
            </a:r>
          </a:p>
          <a:p>
            <a:r>
              <a:rPr lang="en-US" altLang="en-US"/>
              <a:t>on existing </a:t>
            </a:r>
          </a:p>
          <a:p>
            <a:r>
              <a:rPr lang="en-US" altLang="en-US"/>
              <a:t>Agreement(s).</a:t>
            </a:r>
          </a:p>
          <a:p>
            <a:r>
              <a:rPr lang="en-US" altLang="en-US"/>
              <a:t>              8</a:t>
            </a:r>
          </a:p>
        </p:txBody>
      </p:sp>
      <p:sp>
        <p:nvSpPr>
          <p:cNvPr id="2197" name="Line 149"/>
          <p:cNvSpPr>
            <a:spLocks noChangeShapeType="1"/>
          </p:cNvSpPr>
          <p:nvPr/>
        </p:nvSpPr>
        <p:spPr bwMode="auto">
          <a:xfrm>
            <a:off x="1524000" y="4038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98" name="Line 150"/>
          <p:cNvSpPr>
            <a:spLocks noChangeShapeType="1"/>
          </p:cNvSpPr>
          <p:nvPr/>
        </p:nvSpPr>
        <p:spPr bwMode="auto">
          <a:xfrm>
            <a:off x="1524000" y="4800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99" name="Line 151"/>
          <p:cNvSpPr>
            <a:spLocks noChangeShapeType="1"/>
          </p:cNvSpPr>
          <p:nvPr/>
        </p:nvSpPr>
        <p:spPr bwMode="auto">
          <a:xfrm>
            <a:off x="4191000" y="2743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0" name="Line 152"/>
          <p:cNvSpPr>
            <a:spLocks noChangeShapeType="1"/>
          </p:cNvSpPr>
          <p:nvPr/>
        </p:nvSpPr>
        <p:spPr bwMode="auto">
          <a:xfrm flipH="1">
            <a:off x="7391400" y="533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" name="Line 153"/>
          <p:cNvSpPr>
            <a:spLocks noChangeShapeType="1"/>
          </p:cNvSpPr>
          <p:nvPr/>
        </p:nvSpPr>
        <p:spPr bwMode="auto">
          <a:xfrm>
            <a:off x="7391400" y="533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328</Words>
  <Application>Microsoft Office PowerPoint</Application>
  <PresentationFormat>On-screen Show (4:3)</PresentationFormat>
  <Paragraphs>133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Office Theme</vt:lpstr>
      <vt:lpstr>PowerPoint Presentation</vt:lpstr>
    </vt:vector>
  </TitlesOfParts>
  <Company>Sprint-Internal Use Only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Dave Garner</dc:creator>
  <cp:lastModifiedBy>Doherty, Michael</cp:lastModifiedBy>
  <cp:revision>30</cp:revision>
  <cp:lastPrinted>1999-08-03T22:22:37Z</cp:lastPrinted>
  <dcterms:created xsi:type="dcterms:W3CDTF">1999-06-21T20:53:45Z</dcterms:created>
  <dcterms:modified xsi:type="dcterms:W3CDTF">2021-02-10T19:07:54Z</dcterms:modified>
</cp:coreProperties>
</file>